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"/>
  </p:handoutMasterIdLst>
  <p:sldIdLst>
    <p:sldId id="256" r:id="rId2"/>
    <p:sldId id="257" r:id="rId3"/>
    <p:sldId id="265" r:id="rId4"/>
    <p:sldId id="258" r:id="rId5"/>
    <p:sldId id="261" r:id="rId6"/>
    <p:sldId id="262" r:id="rId7"/>
    <p:sldId id="263" r:id="rId8"/>
    <p:sldId id="264" r:id="rId9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4D4D4D"/>
    <a:srgbClr val="777777"/>
    <a:srgbClr val="4BBEE7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27A2349-FB07-42C4-AFF7-B57E7EB17C75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E21ADF0-EE71-4725-8C24-482D40FE4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96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200400"/>
            <a:ext cx="7772400" cy="1066800"/>
          </a:xfrm>
        </p:spPr>
        <p:txBody>
          <a:bodyPr/>
          <a:lstStyle>
            <a:lvl1pPr algn="l">
              <a:defRPr sz="48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267200"/>
            <a:ext cx="7086600" cy="533400"/>
          </a:xfr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4BBEE7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AE9EA56-8E2F-4AD1-A981-AE9BBA74923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1DC98-78DD-4F36-9D66-07DBE0B9F7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6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0D941-3528-45AB-9105-EC656ECD1F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3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8B6CA3-7563-4C4D-A701-35DE25DFE2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739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122275-5057-493E-87C5-2071D01387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80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F7C5B-448A-4E27-B55F-EC91844383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05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330C9-17A4-4725-BF69-47435D4C41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8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53587-A7B7-4105-975B-DDEA104ECD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57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E65B3-6D11-407B-BD13-F4D82CE0C6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88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9443B9-F97F-4E85-AA9D-BE18F2C6F1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05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F67B75-31D3-457C-8507-7E2D407D32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937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99FF572-1AAB-415F-AD34-1D6F5AD359A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Black" panose="020B0A040201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Black" panose="020B0A040201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Black" panose="020B0A040201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Black" panose="020B0A040201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Black" panose="020B0A040201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Black" panose="020B0A040201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Black" panose="020B0A040201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Black" panose="020B0A040201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rgbClr val="000066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rgbClr val="000066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rgbClr val="000066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rgbClr val="0000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200400"/>
            <a:ext cx="8077200" cy="1066800"/>
          </a:xfrm>
        </p:spPr>
        <p:txBody>
          <a:bodyPr/>
          <a:lstStyle/>
          <a:p>
            <a:r>
              <a:rPr lang="en-US" altLang="en-US" dirty="0" smtClean="0"/>
              <a:t>Creating Tipping Points</a:t>
            </a:r>
            <a:endParaRPr lang="en-US" alt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 smtClean="0"/>
              <a:t>Matthew 13:31-32 ; Matthew 17:20-21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solidFill>
                  <a:schemeClr val="bg1"/>
                </a:solidFill>
              </a:rPr>
              <a:t>Reference from: </a:t>
            </a:r>
            <a:r>
              <a:rPr lang="en-CA" sz="1400" dirty="0" smtClean="0">
                <a:solidFill>
                  <a:schemeClr val="bg1"/>
                </a:solidFill>
              </a:rPr>
              <a:t>www.rooshv.com</a:t>
            </a:r>
            <a:endParaRPr lang="en-CA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dirty="0" smtClean="0"/>
              <a:t>The Cultural Collapse Progression</a:t>
            </a:r>
            <a:endParaRPr lang="en-US" altLang="en-US" sz="30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9377" y="1219200"/>
            <a:ext cx="8229600" cy="51816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en-US" sz="3000" b="1" dirty="0" smtClean="0">
                <a:solidFill>
                  <a:schemeClr val="bg1"/>
                </a:solidFill>
                <a:latin typeface="Avenir" panose="020B0503020203020204" pitchFamily="34" charset="0"/>
              </a:rPr>
              <a:t>Removal of religious narrative from people’s lives, replaced by a treadmill of scientific and technological “progress.”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3000" b="1" dirty="0" smtClean="0">
                <a:solidFill>
                  <a:schemeClr val="bg1"/>
                </a:solidFill>
                <a:latin typeface="Avenir" panose="020B0503020203020204" pitchFamily="34" charset="0"/>
              </a:rPr>
              <a:t>Elimination of traditional sex roles through feminism, gender equality, political correctness, cultural Marxism, and socialism.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3000" b="1" dirty="0" smtClean="0">
                <a:solidFill>
                  <a:schemeClr val="bg1"/>
                </a:solidFill>
                <a:latin typeface="Avenir" panose="020B0503020203020204" pitchFamily="34" charset="0"/>
              </a:rPr>
              <a:t>Delay or </a:t>
            </a:r>
            <a:r>
              <a:rPr lang="en-US" altLang="en-US" sz="3000" b="1" dirty="0" err="1" smtClean="0">
                <a:solidFill>
                  <a:schemeClr val="bg1"/>
                </a:solidFill>
                <a:latin typeface="Avenir" panose="020B0503020203020204" pitchFamily="34" charset="0"/>
              </a:rPr>
              <a:t>abstainment</a:t>
            </a:r>
            <a:r>
              <a:rPr lang="en-US" altLang="en-US" sz="3000" b="1" dirty="0" smtClean="0">
                <a:solidFill>
                  <a:schemeClr val="bg1"/>
                </a:solidFill>
                <a:latin typeface="Avenir" panose="020B0503020203020204" pitchFamily="34" charset="0"/>
              </a:rPr>
              <a:t> of family formation by women to pursue careerist lifestyles while men wait in confused limbo. </a:t>
            </a:r>
          </a:p>
          <a:p>
            <a:pPr marL="0" indent="0">
              <a:buNone/>
            </a:pPr>
            <a:endParaRPr lang="en-US" altLang="en-US" sz="2100" b="1" dirty="0" smtClean="0">
              <a:solidFill>
                <a:schemeClr val="bg1"/>
              </a:solidFill>
              <a:latin typeface="Avenir" panose="020B05030202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US" altLang="en-US" sz="3000" b="1" dirty="0">
                <a:solidFill>
                  <a:schemeClr val="bg1"/>
                </a:solidFill>
                <a:latin typeface="Avenir" panose="020B0503020203020204" pitchFamily="34" charset="0"/>
              </a:rPr>
              <a:t>Decreasing birth rate among native population.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altLang="en-US" sz="3000" b="1" dirty="0">
                <a:solidFill>
                  <a:schemeClr val="bg1"/>
                </a:solidFill>
                <a:latin typeface="Avenir" panose="020B0503020203020204" pitchFamily="34" charset="0"/>
              </a:rPr>
              <a:t>Government enactment of open immigration policies to prevent economic collapse.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altLang="en-US" sz="3000" b="1" dirty="0">
                <a:solidFill>
                  <a:schemeClr val="bg1"/>
                </a:solidFill>
                <a:latin typeface="Avenir" panose="020B0503020203020204" pitchFamily="34" charset="0"/>
              </a:rPr>
              <a:t>Immigrant refusal to fully acclimate, forcing host culture to adopt external rituals and beliefs while being out-reproduced.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altLang="en-US" sz="3000" b="1" dirty="0">
                <a:solidFill>
                  <a:schemeClr val="bg1"/>
                </a:solidFill>
                <a:latin typeface="Avenir" panose="020B0503020203020204" pitchFamily="34" charset="0"/>
              </a:rPr>
              <a:t>Natives becoming marginalized in their own country</a:t>
            </a:r>
            <a:endParaRPr lang="en-US" sz="3000" dirty="0">
              <a:latin typeface="Avenir" panose="020B0503020203020204" pitchFamily="34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dirty="0" smtClean="0"/>
              <a:t>The Cultural Collapse Progression</a:t>
            </a:r>
            <a:endParaRPr lang="en-US" altLang="en-US" sz="3000" dirty="0"/>
          </a:p>
        </p:txBody>
      </p:sp>
    </p:spTree>
    <p:extLst>
      <p:ext uri="{BB962C8B-B14F-4D97-AF65-F5344CB8AC3E}">
        <p14:creationId xmlns:p14="http://schemas.microsoft.com/office/powerpoint/2010/main" val="5106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82296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rgbClr val="000066"/>
          </a:solidFill>
        </p:spPr>
        <p:txBody>
          <a:bodyPr/>
          <a:lstStyle/>
          <a:p>
            <a:r>
              <a:rPr lang="en-US" altLang="en-US" sz="3000" dirty="0" smtClean="0"/>
              <a:t>Creating a Biblical Response to Cultural Tipping Points</a:t>
            </a:r>
            <a:endParaRPr lang="en-US" altLang="en-US" sz="30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2286000"/>
            <a:ext cx="8229600" cy="51816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en-US" sz="3000" b="1" dirty="0" smtClean="0">
                <a:solidFill>
                  <a:schemeClr val="bg1"/>
                </a:solidFill>
                <a:latin typeface="Avenir" panose="020B0503020203020204" pitchFamily="34" charset="0"/>
              </a:rPr>
              <a:t>Grow your faith.  Deuteronomy 6:5-6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3000" b="1" dirty="0" smtClean="0">
                <a:solidFill>
                  <a:schemeClr val="bg1"/>
                </a:solidFill>
                <a:latin typeface="Avenir" panose="020B0503020203020204" pitchFamily="34" charset="0"/>
              </a:rPr>
              <a:t>Grow your prayer life.  Deuteronomy 6:5-6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3000" b="1" dirty="0" smtClean="0">
                <a:solidFill>
                  <a:schemeClr val="bg1"/>
                </a:solidFill>
                <a:latin typeface="Avenir" panose="020B0503020203020204" pitchFamily="34" charset="0"/>
              </a:rPr>
              <a:t>Family devotions.  Deuteronomy 6:7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3000" b="1" dirty="0" smtClean="0">
                <a:solidFill>
                  <a:schemeClr val="bg1"/>
                </a:solidFill>
                <a:latin typeface="Avenir" panose="020B0503020203020204" pitchFamily="34" charset="0"/>
              </a:rPr>
              <a:t>Faith Conversation.  Deuteronomy 6:7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3000" b="1" dirty="0">
                <a:solidFill>
                  <a:schemeClr val="bg1"/>
                </a:solidFill>
                <a:latin typeface="Avenir" panose="020B0503020203020204" pitchFamily="34" charset="0"/>
              </a:rPr>
              <a:t>Serve together as a family. </a:t>
            </a:r>
            <a:br>
              <a:rPr lang="en-US" altLang="en-US" sz="3000" b="1" dirty="0">
                <a:solidFill>
                  <a:schemeClr val="bg1"/>
                </a:solidFill>
                <a:latin typeface="Avenir" panose="020B0503020203020204" pitchFamily="34" charset="0"/>
              </a:rPr>
            </a:br>
            <a:r>
              <a:rPr lang="en-US" altLang="en-US" sz="3000" b="1" dirty="0">
                <a:solidFill>
                  <a:schemeClr val="bg1"/>
                </a:solidFill>
                <a:latin typeface="Avenir" panose="020B0503020203020204" pitchFamily="34" charset="0"/>
              </a:rPr>
              <a:t>Deuteronomy </a:t>
            </a:r>
            <a:r>
              <a:rPr lang="en-US" altLang="en-US" sz="3000" b="1" dirty="0" smtClean="0">
                <a:solidFill>
                  <a:schemeClr val="bg1"/>
                </a:solidFill>
                <a:latin typeface="Avenir" panose="020B0503020203020204" pitchFamily="34" charset="0"/>
              </a:rPr>
              <a:t>6:7</a:t>
            </a:r>
          </a:p>
          <a:p>
            <a:pPr marL="457200" indent="-457200">
              <a:buFont typeface="+mj-lt"/>
              <a:buAutoNum type="arabicPeriod"/>
            </a:pPr>
            <a:endParaRPr lang="en-US" altLang="en-US" sz="2100" b="1" dirty="0" smtClean="0"/>
          </a:p>
        </p:txBody>
      </p:sp>
    </p:spTree>
    <p:extLst>
      <p:ext uri="{BB962C8B-B14F-4D97-AF65-F5344CB8AC3E}">
        <p14:creationId xmlns:p14="http://schemas.microsoft.com/office/powerpoint/2010/main" val="274405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o would you most like to have dinner with #MakeDinnertime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26" y="762000"/>
            <a:ext cx="9144000" cy="5181600"/>
          </a:xfrm>
        </p:spPr>
      </p:pic>
    </p:spTree>
    <p:extLst>
      <p:ext uri="{BB962C8B-B14F-4D97-AF65-F5344CB8AC3E}">
        <p14:creationId xmlns:p14="http://schemas.microsoft.com/office/powerpoint/2010/main" val="409334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rgbClr val="000066"/>
          </a:solidFill>
        </p:spPr>
        <p:txBody>
          <a:bodyPr/>
          <a:lstStyle/>
          <a:p>
            <a:r>
              <a:rPr lang="en-US" altLang="en-US" sz="3000" dirty="0" smtClean="0"/>
              <a:t>Creating a Biblical Response to Cultural Tipping Points</a:t>
            </a:r>
            <a:endParaRPr lang="en-US" altLang="en-US" sz="30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7924800" cy="5181600"/>
          </a:xfrm>
        </p:spPr>
        <p:txBody>
          <a:bodyPr/>
          <a:lstStyle/>
          <a:p>
            <a:pPr marL="514350" indent="-514350">
              <a:buFont typeface="+mj-lt"/>
              <a:buAutoNum type="arabicPeriod" startAt="6"/>
            </a:pPr>
            <a:r>
              <a:rPr lang="en-US" altLang="en-US" sz="3000" b="1" dirty="0" smtClean="0">
                <a:solidFill>
                  <a:schemeClr val="bg1"/>
                </a:solidFill>
                <a:latin typeface="Avenir" panose="020B0503020203020204" pitchFamily="34" charset="0"/>
              </a:rPr>
              <a:t>Develop healthy rituals &amp; traditions. Deuteronomy 6:8-9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altLang="en-US" sz="3000" b="1" dirty="0" smtClean="0">
                <a:solidFill>
                  <a:schemeClr val="bg1"/>
                </a:solidFill>
                <a:latin typeface="Avenir" panose="020B0503020203020204" pitchFamily="34" charset="0"/>
              </a:rPr>
              <a:t>Discover your child’s bent.  Proverbs 22:6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altLang="en-US" sz="3000" b="1" dirty="0" smtClean="0">
                <a:solidFill>
                  <a:schemeClr val="bg1"/>
                </a:solidFill>
                <a:latin typeface="Avenir" panose="020B0503020203020204" pitchFamily="34" charset="0"/>
              </a:rPr>
              <a:t>Encourage mentors in your child’s life.  </a:t>
            </a:r>
            <a:br>
              <a:rPr lang="en-US" altLang="en-US" sz="3000" b="1" dirty="0" smtClean="0">
                <a:solidFill>
                  <a:schemeClr val="bg1"/>
                </a:solidFill>
                <a:latin typeface="Avenir" panose="020B0503020203020204" pitchFamily="34" charset="0"/>
              </a:rPr>
            </a:br>
            <a:r>
              <a:rPr lang="en-US" altLang="en-US" sz="3000" b="1" dirty="0" smtClean="0">
                <a:solidFill>
                  <a:schemeClr val="bg1"/>
                </a:solidFill>
                <a:latin typeface="Avenir" panose="020B0503020203020204" pitchFamily="34" charset="0"/>
              </a:rPr>
              <a:t>Titus 2:1-8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altLang="en-US" sz="3000" b="1" dirty="0" smtClean="0">
                <a:solidFill>
                  <a:schemeClr val="bg1"/>
                </a:solidFill>
                <a:latin typeface="Avenir" panose="020B0503020203020204" pitchFamily="34" charset="0"/>
              </a:rPr>
              <a:t>Involve a multi-generational influence.  </a:t>
            </a:r>
            <a:br>
              <a:rPr lang="en-US" altLang="en-US" sz="3000" b="1" dirty="0" smtClean="0">
                <a:solidFill>
                  <a:schemeClr val="bg1"/>
                </a:solidFill>
                <a:latin typeface="Avenir" panose="020B0503020203020204" pitchFamily="34" charset="0"/>
              </a:rPr>
            </a:br>
            <a:r>
              <a:rPr lang="en-US" altLang="en-US" sz="3000" b="1" dirty="0" smtClean="0">
                <a:solidFill>
                  <a:schemeClr val="bg1"/>
                </a:solidFill>
                <a:latin typeface="Avenir" panose="020B0503020203020204" pitchFamily="34" charset="0"/>
              </a:rPr>
              <a:t>Psalm 78:1-7</a:t>
            </a:r>
          </a:p>
        </p:txBody>
      </p:sp>
    </p:spTree>
    <p:extLst>
      <p:ext uri="{BB962C8B-B14F-4D97-AF65-F5344CB8AC3E}">
        <p14:creationId xmlns:p14="http://schemas.microsoft.com/office/powerpoint/2010/main" val="342655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Create Positive Tipping Points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343" y="2133600"/>
            <a:ext cx="3875314" cy="5181600"/>
          </a:xfrm>
        </p:spPr>
        <p:txBody>
          <a:bodyPr/>
          <a:lstStyle/>
          <a:p>
            <a:r>
              <a:rPr lang="en-US" sz="3500" b="1" dirty="0" smtClean="0">
                <a:solidFill>
                  <a:schemeClr val="bg1"/>
                </a:solidFill>
                <a:latin typeface="Avenir" panose="020B0503020203020204" pitchFamily="34" charset="0"/>
              </a:rPr>
              <a:t>Use your voice</a:t>
            </a:r>
          </a:p>
          <a:p>
            <a:pPr marL="0" indent="0">
              <a:buNone/>
            </a:pPr>
            <a:endParaRPr lang="en-US" sz="3500" b="1" dirty="0" smtClean="0">
              <a:solidFill>
                <a:schemeClr val="bg1"/>
              </a:solidFill>
              <a:latin typeface="Avenir" panose="020B0503020203020204" pitchFamily="34" charset="0"/>
            </a:endParaRPr>
          </a:p>
          <a:p>
            <a:r>
              <a:rPr lang="en-US" sz="3500" b="1" dirty="0" smtClean="0">
                <a:solidFill>
                  <a:schemeClr val="bg1"/>
                </a:solidFill>
                <a:latin typeface="Avenir" panose="020B0503020203020204" pitchFamily="34" charset="0"/>
              </a:rPr>
              <a:t>Use your vote</a:t>
            </a:r>
            <a:endParaRPr lang="en-US" sz="3500" b="1" dirty="0">
              <a:solidFill>
                <a:schemeClr val="bg1"/>
              </a:solidFill>
              <a:latin typeface="Avenir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64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in_the_making</Template>
  <TotalTime>44</TotalTime>
  <Words>199</Words>
  <Application>Microsoft Office PowerPoint</Application>
  <PresentationFormat>On-screen Show (4:3)</PresentationFormat>
  <Paragraphs>27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Arial Black</vt:lpstr>
      <vt:lpstr>Avenir</vt:lpstr>
      <vt:lpstr>Office Theme</vt:lpstr>
      <vt:lpstr>Creating Tipping Points</vt:lpstr>
      <vt:lpstr>The Cultural Collapse Progression</vt:lpstr>
      <vt:lpstr>The Cultural Collapse Progression</vt:lpstr>
      <vt:lpstr>PowerPoint Presentation</vt:lpstr>
      <vt:lpstr>Creating a Biblical Response to Cultural Tipping Points</vt:lpstr>
      <vt:lpstr>PowerPoint Presentation</vt:lpstr>
      <vt:lpstr>Creating a Biblical Response to Cultural Tipping Points</vt:lpstr>
      <vt:lpstr>Create Positive Tipping Points</vt:lpstr>
    </vt:vector>
  </TitlesOfParts>
  <Company>eclipsed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Tipping Points</dc:title>
  <dc:creator>Linda</dc:creator>
  <cp:lastModifiedBy>Lynn Klym</cp:lastModifiedBy>
  <cp:revision>12</cp:revision>
  <cp:lastPrinted>2018-04-26T17:44:35Z</cp:lastPrinted>
  <dcterms:created xsi:type="dcterms:W3CDTF">2018-04-26T16:24:54Z</dcterms:created>
  <dcterms:modified xsi:type="dcterms:W3CDTF">2018-05-01T21:14:51Z</dcterms:modified>
</cp:coreProperties>
</file>